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76" r:id="rId2"/>
    <p:sldId id="341" r:id="rId3"/>
    <p:sldId id="310" r:id="rId4"/>
    <p:sldId id="311" r:id="rId5"/>
    <p:sldId id="326" r:id="rId6"/>
    <p:sldId id="284" r:id="rId7"/>
    <p:sldId id="325" r:id="rId8"/>
    <p:sldId id="339" r:id="rId9"/>
    <p:sldId id="314" r:id="rId10"/>
    <p:sldId id="315" r:id="rId11"/>
    <p:sldId id="316" r:id="rId12"/>
    <p:sldId id="317" r:id="rId13"/>
    <p:sldId id="319" r:id="rId14"/>
    <p:sldId id="320" r:id="rId15"/>
    <p:sldId id="321" r:id="rId16"/>
    <p:sldId id="309" r:id="rId17"/>
    <p:sldId id="312" r:id="rId18"/>
    <p:sldId id="273" r:id="rId19"/>
    <p:sldId id="279" r:id="rId20"/>
    <p:sldId id="330" r:id="rId21"/>
    <p:sldId id="334" r:id="rId22"/>
  </p:sldIdLst>
  <p:sldSz cx="12192000" cy="6858000"/>
  <p:notesSz cx="6858000" cy="9144000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Calibri Light" panose="020F0302020204030204" pitchFamily="34" charset="0"/>
      <p:regular r:id="rId27"/>
      <p:italic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5.fntdata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FDDB-6625-43D0-90E4-352AE28604C8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CDB4-120D-491C-A10D-73A7472D3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875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FDDB-6625-43D0-90E4-352AE28604C8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CDB4-120D-491C-A10D-73A7472D3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579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FDDB-6625-43D0-90E4-352AE28604C8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CDB4-120D-491C-A10D-73A7472D3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431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FDDB-6625-43D0-90E4-352AE28604C8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CDB4-120D-491C-A10D-73A7472D3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874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FDDB-6625-43D0-90E4-352AE28604C8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CDB4-120D-491C-A10D-73A7472D3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68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FDDB-6625-43D0-90E4-352AE28604C8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CDB4-120D-491C-A10D-73A7472D3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621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FDDB-6625-43D0-90E4-352AE28604C8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CDB4-120D-491C-A10D-73A7472D3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113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FDDB-6625-43D0-90E4-352AE28604C8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CDB4-120D-491C-A10D-73A7472D3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257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FDDB-6625-43D0-90E4-352AE28604C8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CDB4-120D-491C-A10D-73A7472D3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490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FDDB-6625-43D0-90E4-352AE28604C8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CDB4-120D-491C-A10D-73A7472D3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204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FDDB-6625-43D0-90E4-352AE28604C8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CDB4-120D-491C-A10D-73A7472D3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637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6FDDB-6625-43D0-90E4-352AE28604C8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7CDB4-120D-491C-A10D-73A7472D3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44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0918"/>
          </a:xfrm>
        </p:spPr>
        <p:txBody>
          <a:bodyPr>
            <a:noAutofit/>
          </a:bodyPr>
          <a:lstStyle/>
          <a:p>
            <a:r>
              <a:rPr lang="en-US" b="1" dirty="0"/>
              <a:t>Verbs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7299"/>
            <a:ext cx="10515600" cy="53011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dirty="0"/>
              <a:t>Long form ( </a:t>
            </a:r>
            <a:r>
              <a:rPr lang="ja-JP" altLang="en-US" dirty="0"/>
              <a:t>ます</a:t>
            </a:r>
            <a:r>
              <a:rPr lang="en-US" dirty="0"/>
              <a:t>form)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ja-JP" altLang="en-US" dirty="0"/>
              <a:t>・</a:t>
            </a:r>
            <a:r>
              <a:rPr lang="en-US" dirty="0"/>
              <a:t>Present tense (Non past) affirmative form :</a:t>
            </a:r>
          </a:p>
          <a:p>
            <a:pPr marL="0" indent="0">
              <a:buNone/>
            </a:pPr>
            <a:r>
              <a:rPr lang="en-US" dirty="0"/>
              <a:t>Used for expressing habitual action and future tenses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ja-JP" altLang="en-US" dirty="0"/>
              <a:t>・ます </a:t>
            </a:r>
            <a:r>
              <a:rPr lang="en-US" altLang="ja-JP" dirty="0"/>
              <a:t>: showing </a:t>
            </a:r>
            <a:r>
              <a:rPr lang="en-US" dirty="0"/>
              <a:t>politeness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ja-JP" altLang="en-US" dirty="0"/>
              <a:t>・ます</a:t>
            </a:r>
            <a:r>
              <a:rPr lang="en-CA" altLang="ja-JP" dirty="0"/>
              <a:t>negative form:</a:t>
            </a:r>
            <a:r>
              <a:rPr lang="ja-JP" altLang="en-US" dirty="0"/>
              <a:t>　ません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the verb sentences, do not use –</a:t>
            </a:r>
            <a:r>
              <a:rPr lang="ja-JP" altLang="en-US" dirty="0"/>
              <a:t>です</a:t>
            </a:r>
            <a:r>
              <a:rPr lang="en-US" altLang="ja-JP" dirty="0"/>
              <a:t>.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72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033"/>
          </a:xfrm>
        </p:spPr>
        <p:txBody>
          <a:bodyPr>
            <a:normAutofit fontScale="90000"/>
          </a:bodyPr>
          <a:lstStyle/>
          <a:p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5865" y="510746"/>
            <a:ext cx="10515600" cy="601220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sz="2400" dirty="0"/>
              <a:t>　たけしさんは　</a:t>
            </a:r>
            <a:r>
              <a:rPr lang="ja-JP" altLang="en-US" sz="2000" dirty="0"/>
              <a:t>　　　　　　　　　　　　　　</a:t>
            </a:r>
            <a:r>
              <a:rPr lang="ja-JP" altLang="en-US" sz="2400" dirty="0"/>
              <a:t>ほんを　よみます。</a:t>
            </a: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　　　　　　　　　　</a:t>
            </a:r>
            <a:r>
              <a:rPr lang="ja-JP" altLang="en-US" sz="2000" dirty="0"/>
              <a:t>　 </a:t>
            </a:r>
            <a:r>
              <a:rPr lang="ja-JP" altLang="en-US" sz="2400" dirty="0"/>
              <a:t>としょかん　</a:t>
            </a:r>
            <a:r>
              <a:rPr lang="ja-JP" altLang="en-US" sz="2400" dirty="0">
                <a:solidFill>
                  <a:srgbClr val="FF0000"/>
                </a:solidFill>
              </a:rPr>
              <a:t>で</a:t>
            </a:r>
            <a:r>
              <a:rPr lang="ja-JP" altLang="en-US" sz="2000" dirty="0"/>
              <a:t>　</a:t>
            </a:r>
            <a:r>
              <a:rPr lang="en-US" altLang="ja-JP" sz="2400" dirty="0"/>
              <a:t>						</a:t>
            </a:r>
          </a:p>
          <a:p>
            <a:pPr marL="0" indent="0">
              <a:buNone/>
            </a:pPr>
            <a:r>
              <a:rPr lang="ja-JP" altLang="en-US" sz="2400" dirty="0"/>
              <a:t>　　　　　　　　　　</a:t>
            </a:r>
            <a:r>
              <a:rPr lang="en-US" altLang="ja-JP" sz="2400" dirty="0">
                <a:solidFill>
                  <a:srgbClr val="FF0000"/>
                </a:solidFill>
              </a:rPr>
              <a:t> </a:t>
            </a:r>
            <a:r>
              <a:rPr lang="en-US" altLang="ja-JP" sz="2400" dirty="0"/>
              <a:t>Takeshi reads a book in the library. </a:t>
            </a:r>
            <a:r>
              <a:rPr lang="ja-JP" altLang="en-US" sz="2400" dirty="0"/>
              <a:t>　</a:t>
            </a:r>
            <a:endParaRPr lang="en-US" altLang="ja-JP" sz="2400" dirty="0"/>
          </a:p>
          <a:p>
            <a:pPr marL="0" indent="0">
              <a:buNone/>
            </a:pPr>
            <a:r>
              <a:rPr lang="en-US" altLang="ja-JP" sz="2400" dirty="0"/>
              <a:t>					</a:t>
            </a:r>
            <a:r>
              <a:rPr lang="ja-JP" altLang="en-US" sz="2400" dirty="0"/>
              <a:t>　</a:t>
            </a:r>
            <a:endParaRPr lang="en-US" altLang="ja-JP" sz="2400" dirty="0"/>
          </a:p>
          <a:p>
            <a:pPr marL="0" indent="0">
              <a:buNone/>
            </a:pPr>
            <a:r>
              <a:rPr lang="en-US" altLang="ja-JP" sz="2400" dirty="0"/>
              <a:t>                                                                       </a:t>
            </a:r>
            <a:r>
              <a:rPr lang="ja-JP" altLang="en-US" sz="2400" dirty="0"/>
              <a:t>　</a:t>
            </a:r>
            <a:r>
              <a:rPr lang="en-US" altLang="ja-JP" sz="2400" dirty="0"/>
              <a:t> </a:t>
            </a:r>
            <a:r>
              <a:rPr lang="ja-JP" altLang="en-US" sz="2400" dirty="0"/>
              <a:t>テレビを　みます。</a:t>
            </a: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　　　</a:t>
            </a:r>
            <a:r>
              <a:rPr lang="en-US" altLang="ja-JP" sz="2400" dirty="0"/>
              <a:t>			</a:t>
            </a:r>
            <a:r>
              <a:rPr lang="ja-JP" altLang="en-US" sz="2400" dirty="0"/>
              <a:t>うち　    　</a:t>
            </a:r>
            <a:r>
              <a:rPr lang="ja-JP" altLang="en-US" sz="2400" dirty="0">
                <a:solidFill>
                  <a:srgbClr val="FF0000"/>
                </a:solidFill>
              </a:rPr>
              <a:t>で</a:t>
            </a:r>
            <a:r>
              <a:rPr lang="ja-JP" altLang="en-US" sz="2400" dirty="0"/>
              <a:t>　　</a:t>
            </a:r>
            <a:endParaRPr lang="en-US" altLang="ja-JP" sz="2400" dirty="0"/>
          </a:p>
          <a:p>
            <a:pPr marL="0" indent="0">
              <a:buNone/>
            </a:pPr>
            <a:r>
              <a:rPr lang="ja-JP" altLang="en-US" sz="2400" dirty="0"/>
              <a:t>　　　　　　　　　　　　 </a:t>
            </a:r>
            <a:r>
              <a:rPr lang="en-US" altLang="ja-JP" sz="2400" dirty="0"/>
              <a:t>(Takeshi) watches TV at home.</a:t>
            </a:r>
            <a:r>
              <a:rPr lang="ja-JP" altLang="en-US" sz="2400" dirty="0"/>
              <a:t>　</a:t>
            </a:r>
            <a:endParaRPr lang="en-US" altLang="ja-JP" sz="2400" dirty="0"/>
          </a:p>
          <a:p>
            <a:pPr marL="0" indent="0">
              <a:buNone/>
            </a:pPr>
            <a:r>
              <a:rPr lang="en-US" altLang="ja-JP" sz="2400" dirty="0">
                <a:solidFill>
                  <a:srgbClr val="FF0000"/>
                </a:solidFill>
              </a:rPr>
              <a:t>                                                             	</a:t>
            </a:r>
            <a:r>
              <a:rPr lang="en-US" altLang="ja-JP" sz="2400" dirty="0"/>
              <a:t>     </a:t>
            </a:r>
          </a:p>
          <a:p>
            <a:pPr marL="0" indent="0">
              <a:buNone/>
            </a:pPr>
            <a:r>
              <a:rPr lang="en-US" altLang="ja-JP" sz="2400" dirty="0"/>
              <a:t>                                                                              </a:t>
            </a:r>
            <a:r>
              <a:rPr lang="ja-JP" altLang="en-US" sz="2400" dirty="0"/>
              <a:t>　コーヒーを　のみます。　　</a:t>
            </a:r>
            <a:endParaRPr lang="en-US" altLang="ja-JP" sz="2400" dirty="0"/>
          </a:p>
          <a:p>
            <a:pPr marL="0" indent="0">
              <a:buNone/>
            </a:pPr>
            <a:r>
              <a:rPr lang="en-US" altLang="ja-JP" sz="2400" dirty="0">
                <a:solidFill>
                  <a:srgbClr val="FF0000"/>
                </a:solidFill>
              </a:rPr>
              <a:t>	</a:t>
            </a:r>
            <a:r>
              <a:rPr lang="ja-JP" altLang="en-US" sz="2400" dirty="0"/>
              <a:t>　</a:t>
            </a:r>
            <a:r>
              <a:rPr lang="en-US" altLang="ja-JP" sz="2400" dirty="0"/>
              <a:t>		</a:t>
            </a:r>
            <a:r>
              <a:rPr lang="ja-JP" altLang="en-US" sz="2400" dirty="0" err="1"/>
              <a:t>きっさてん</a:t>
            </a:r>
            <a:r>
              <a:rPr lang="ja-JP" altLang="en-US" sz="2400" dirty="0"/>
              <a:t>　</a:t>
            </a:r>
            <a:r>
              <a:rPr lang="ja-JP" altLang="en-US" sz="2400" dirty="0">
                <a:solidFill>
                  <a:srgbClr val="FF0000"/>
                </a:solidFill>
              </a:rPr>
              <a:t>で</a:t>
            </a:r>
            <a:r>
              <a:rPr lang="en-US" altLang="ja-JP" sz="2400" dirty="0"/>
              <a:t>					</a:t>
            </a:r>
          </a:p>
          <a:p>
            <a:pPr marL="0" indent="0">
              <a:buNone/>
            </a:pPr>
            <a:r>
              <a:rPr lang="ja-JP" altLang="en-US" sz="2400" dirty="0"/>
              <a:t>                                       </a:t>
            </a:r>
            <a:r>
              <a:rPr lang="en-US" altLang="ja-JP" sz="2400" dirty="0"/>
              <a:t>(Takeshi) drinks coffee in the café. </a:t>
            </a:r>
          </a:p>
          <a:p>
            <a:pPr marL="0" indent="0">
              <a:buNone/>
            </a:pPr>
            <a:r>
              <a:rPr lang="ja-JP" altLang="en-US" sz="4000" dirty="0">
                <a:solidFill>
                  <a:srgbClr val="FF0000"/>
                </a:solidFill>
              </a:rPr>
              <a:t>で</a:t>
            </a:r>
            <a:r>
              <a:rPr lang="ja-JP" altLang="en-US" sz="4000" dirty="0"/>
              <a:t>　：</a:t>
            </a:r>
            <a:r>
              <a:rPr lang="en-US" altLang="ja-JP" sz="4000" dirty="0"/>
              <a:t> the place where an action occurs.</a:t>
            </a:r>
          </a:p>
          <a:p>
            <a:pPr marL="0" indent="0">
              <a:buNone/>
            </a:pPr>
            <a:endParaRPr lang="en-US" altLang="ja-JP" sz="3600" dirty="0"/>
          </a:p>
          <a:p>
            <a:pPr marL="0" indent="0">
              <a:buNone/>
            </a:pPr>
            <a:r>
              <a:rPr lang="ja-JP" altLang="en-US" sz="3600" dirty="0"/>
              <a:t>　　　　　　　　　</a:t>
            </a:r>
            <a:r>
              <a:rPr lang="ja-JP" altLang="en-US" sz="3600" dirty="0">
                <a:solidFill>
                  <a:srgbClr val="FF0000"/>
                </a:solidFill>
              </a:rPr>
              <a:t>　</a:t>
            </a:r>
            <a:r>
              <a:rPr lang="ja-JP" altLang="en-US" sz="3600" dirty="0"/>
              <a:t>　　　　　　　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63158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7136"/>
            <a:ext cx="10515600" cy="1977080"/>
          </a:xfrm>
        </p:spPr>
        <p:txBody>
          <a:bodyPr>
            <a:normAutofit/>
          </a:bodyPr>
          <a:lstStyle/>
          <a:p>
            <a:r>
              <a:rPr lang="ja-JP" altLang="en-US" sz="3200" dirty="0"/>
              <a:t>に　</a:t>
            </a:r>
            <a:r>
              <a:rPr lang="en-US" altLang="ja-JP" sz="3200" dirty="0"/>
              <a:t>V</a:t>
            </a:r>
            <a:r>
              <a:rPr lang="ja-JP" altLang="en-US" sz="3200" dirty="0"/>
              <a:t>ます。</a:t>
            </a:r>
            <a:br>
              <a:rPr lang="en-US" altLang="ja-JP" sz="3200" dirty="0"/>
            </a:br>
            <a:r>
              <a:rPr lang="ja-JP" altLang="en-US" sz="3200" dirty="0"/>
              <a:t>１</a:t>
            </a:r>
            <a:r>
              <a:rPr lang="en-US" altLang="ja-JP" sz="3200" dirty="0"/>
              <a:t>.</a:t>
            </a:r>
            <a:r>
              <a:rPr lang="ja-JP" altLang="en-US" sz="3200" dirty="0"/>
              <a:t>　</a:t>
            </a:r>
            <a:r>
              <a:rPr lang="ja-JP" altLang="en-US" sz="3200" dirty="0">
                <a:solidFill>
                  <a:srgbClr val="FF0000"/>
                </a:solidFill>
              </a:rPr>
              <a:t>に</a:t>
            </a:r>
            <a:r>
              <a:rPr lang="ja-JP" altLang="en-US" sz="3200" dirty="0"/>
              <a:t>：</a:t>
            </a:r>
            <a:r>
              <a:rPr lang="en-US" altLang="ja-JP" sz="3200" dirty="0"/>
              <a:t>the time at which an event takes place</a:t>
            </a:r>
            <a:br>
              <a:rPr lang="en-US" altLang="ja-JP" sz="3200" dirty="0"/>
            </a:br>
            <a:endParaRPr lang="en-US" sz="3200" dirty="0"/>
          </a:p>
        </p:txBody>
      </p:sp>
      <p:pic>
        <p:nvPicPr>
          <p:cNvPr id="3074" name="Picture 2" descr="目覚まし時計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628" y="2224216"/>
            <a:ext cx="2857500" cy="2417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【透過PNG】学校シリー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513" y="2133600"/>
            <a:ext cx="3904736" cy="3610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718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87179"/>
            <a:ext cx="9144000" cy="140043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7179"/>
            <a:ext cx="9144000" cy="6245849"/>
          </a:xfrm>
        </p:spPr>
        <p:txBody>
          <a:bodyPr>
            <a:noAutofit/>
          </a:bodyPr>
          <a:lstStyle/>
          <a:p>
            <a:r>
              <a:rPr lang="en-US" altLang="ja-JP" dirty="0"/>
              <a:t>       Get up</a:t>
            </a:r>
          </a:p>
          <a:p>
            <a:r>
              <a:rPr lang="ja-JP" altLang="en-US" dirty="0"/>
              <a:t>          おきます</a:t>
            </a:r>
            <a:endParaRPr lang="en-US" altLang="ja-JP" dirty="0"/>
          </a:p>
          <a:p>
            <a:r>
              <a:rPr lang="ja-JP" altLang="en-US" dirty="0"/>
              <a:t>７じ</a:t>
            </a:r>
            <a:r>
              <a:rPr lang="ja-JP" altLang="en-US" dirty="0">
                <a:solidFill>
                  <a:srgbClr val="FF0000"/>
                </a:solidFill>
              </a:rPr>
              <a:t>に</a:t>
            </a:r>
            <a:r>
              <a:rPr lang="ja-JP" altLang="en-US" dirty="0"/>
              <a:t>　おきます。</a:t>
            </a:r>
            <a:endParaRPr lang="en-US" altLang="ja-JP" dirty="0"/>
          </a:p>
          <a:p>
            <a:endParaRPr lang="en-US" altLang="ja-JP" dirty="0"/>
          </a:p>
          <a:p>
            <a:r>
              <a:rPr lang="en-US" altLang="ja-JP" dirty="0"/>
              <a:t>           sleep</a:t>
            </a:r>
          </a:p>
          <a:p>
            <a:r>
              <a:rPr lang="ja-JP" altLang="en-US" dirty="0"/>
              <a:t>             ねます</a:t>
            </a:r>
            <a:endParaRPr lang="en-US" dirty="0"/>
          </a:p>
          <a:p>
            <a:r>
              <a:rPr lang="ja-JP" altLang="en-US" dirty="0"/>
              <a:t>１１じ</a:t>
            </a:r>
            <a:r>
              <a:rPr lang="ja-JP" altLang="en-US" dirty="0">
                <a:solidFill>
                  <a:srgbClr val="FF0000"/>
                </a:solidFill>
              </a:rPr>
              <a:t>に</a:t>
            </a:r>
            <a:r>
              <a:rPr lang="ja-JP" altLang="en-US" dirty="0"/>
              <a:t>　ねます。</a:t>
            </a:r>
            <a:endParaRPr lang="en-US" dirty="0"/>
          </a:p>
          <a:p>
            <a:r>
              <a:rPr lang="en-US" dirty="0"/>
              <a:t> </a:t>
            </a:r>
          </a:p>
          <a:p>
            <a:r>
              <a:rPr lang="en-US" dirty="0"/>
              <a:t>eat breakfast</a:t>
            </a:r>
          </a:p>
          <a:p>
            <a:r>
              <a:rPr lang="ja-JP" altLang="en-US" dirty="0"/>
              <a:t>あさごはんをたべます。</a:t>
            </a:r>
            <a:endParaRPr lang="en-CA" altLang="ja-JP" dirty="0"/>
          </a:p>
          <a:p>
            <a:r>
              <a:rPr lang="ja-JP" altLang="en-US" dirty="0"/>
              <a:t>８じ</a:t>
            </a:r>
            <a:r>
              <a:rPr lang="ja-JP" altLang="en-US" dirty="0">
                <a:solidFill>
                  <a:srgbClr val="FF0000"/>
                </a:solidFill>
              </a:rPr>
              <a:t>に  </a:t>
            </a:r>
            <a:r>
              <a:rPr lang="ja-JP" altLang="en-US" dirty="0"/>
              <a:t>あさごはんをたべます。</a:t>
            </a:r>
            <a:endParaRPr lang="en-CA" altLang="ja-JP" dirty="0"/>
          </a:p>
          <a:p>
            <a:endParaRPr lang="en-CA" altLang="ja-JP" dirty="0"/>
          </a:p>
          <a:p>
            <a:r>
              <a:rPr lang="ja-JP" altLang="en-US" sz="2800" dirty="0">
                <a:solidFill>
                  <a:srgbClr val="FF0000"/>
                </a:solidFill>
              </a:rPr>
              <a:t>に</a:t>
            </a:r>
            <a:r>
              <a:rPr lang="ja-JP" altLang="en-US" sz="2800" dirty="0"/>
              <a:t>：</a:t>
            </a:r>
            <a:r>
              <a:rPr lang="en-US" altLang="ja-JP" sz="2800" dirty="0"/>
              <a:t>the time at which an event takes place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06894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4159"/>
          </a:xfrm>
        </p:spPr>
        <p:txBody>
          <a:bodyPr>
            <a:noAutofit/>
          </a:bodyPr>
          <a:lstStyle/>
          <a:p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89284"/>
            <a:ext cx="10515600" cy="611471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11100" dirty="0"/>
              <a:t>  </a:t>
            </a:r>
            <a:r>
              <a:rPr lang="ja-JP" altLang="en-US" sz="11100" dirty="0"/>
              <a:t>に　○   </a:t>
            </a:r>
            <a:r>
              <a:rPr lang="en-CA" altLang="ja-JP" sz="11100" dirty="0"/>
              <a:t>specific time or day</a:t>
            </a:r>
          </a:p>
          <a:p>
            <a:pPr marL="0" indent="0">
              <a:buNone/>
            </a:pPr>
            <a:endParaRPr lang="en-CA" altLang="ja-JP" sz="9600" dirty="0"/>
          </a:p>
          <a:p>
            <a:pPr marL="0" indent="0">
              <a:buNone/>
            </a:pPr>
            <a:r>
              <a:rPr lang="en-US" altLang="ja-JP" sz="11200" dirty="0"/>
              <a:t>(1) numerical time expressions</a:t>
            </a:r>
          </a:p>
          <a:p>
            <a:pPr marL="0" indent="0">
              <a:buNone/>
            </a:pPr>
            <a:r>
              <a:rPr lang="ja-JP" altLang="en-US" sz="11200" dirty="0"/>
              <a:t>　　　　６じ</a:t>
            </a:r>
            <a:r>
              <a:rPr lang="ja-JP" altLang="en-US" sz="11200" dirty="0">
                <a:solidFill>
                  <a:srgbClr val="FF0000"/>
                </a:solidFill>
              </a:rPr>
              <a:t>に</a:t>
            </a:r>
            <a:r>
              <a:rPr lang="ja-JP" altLang="en-US" sz="11200" dirty="0"/>
              <a:t>　おきます。　              </a:t>
            </a:r>
            <a:r>
              <a:rPr lang="en-US" altLang="ja-JP" sz="11200" dirty="0"/>
              <a:t>(I) wake up at 6:00.</a:t>
            </a:r>
          </a:p>
          <a:p>
            <a:pPr marL="0" indent="0">
              <a:buNone/>
            </a:pPr>
            <a:endParaRPr lang="en-US" altLang="ja-JP" sz="11200" dirty="0"/>
          </a:p>
          <a:p>
            <a:pPr marL="0" indent="0">
              <a:buNone/>
            </a:pPr>
            <a:r>
              <a:rPr lang="ja-JP" altLang="en-US" sz="11200" dirty="0"/>
              <a:t>　　　　</a:t>
            </a:r>
            <a:r>
              <a:rPr lang="en-US" altLang="ja-JP" sz="11200" dirty="0"/>
              <a:t>5</a:t>
            </a:r>
            <a:r>
              <a:rPr lang="ja-JP" altLang="en-US" sz="11200" dirty="0"/>
              <a:t>がつ１５にち</a:t>
            </a:r>
            <a:r>
              <a:rPr lang="ja-JP" altLang="en-US" sz="11200" dirty="0">
                <a:solidFill>
                  <a:srgbClr val="FF0000"/>
                </a:solidFill>
              </a:rPr>
              <a:t>に</a:t>
            </a:r>
            <a:r>
              <a:rPr lang="ja-JP" altLang="en-US" sz="11200" dirty="0"/>
              <a:t>　えいがを　みます。　                                                     </a:t>
            </a:r>
            <a:endParaRPr lang="en-CA" altLang="ja-JP" sz="11200" dirty="0"/>
          </a:p>
          <a:p>
            <a:pPr marL="0" indent="0">
              <a:buNone/>
            </a:pPr>
            <a:r>
              <a:rPr lang="en-CA" altLang="ja-JP" sz="11200" dirty="0"/>
              <a:t>               (I) watch a movie on May 15.</a:t>
            </a:r>
          </a:p>
          <a:p>
            <a:pPr marL="0" indent="0">
              <a:buNone/>
            </a:pPr>
            <a:endParaRPr lang="en-CA" altLang="ja-JP" sz="11200" dirty="0"/>
          </a:p>
          <a:p>
            <a:pPr marL="0" indent="0">
              <a:buNone/>
            </a:pPr>
            <a:r>
              <a:rPr lang="ja-JP" altLang="en-US" sz="11200" dirty="0"/>
              <a:t>            </a:t>
            </a:r>
            <a:r>
              <a:rPr lang="en-CA" altLang="ja-JP" sz="11200" dirty="0"/>
              <a:t>2025</a:t>
            </a:r>
            <a:r>
              <a:rPr lang="ja-JP" altLang="en-US" sz="11200" dirty="0"/>
              <a:t>ねん</a:t>
            </a:r>
            <a:r>
              <a:rPr lang="ja-JP" altLang="en-US" sz="11200" dirty="0">
                <a:solidFill>
                  <a:srgbClr val="FF0000"/>
                </a:solidFill>
              </a:rPr>
              <a:t>に</a:t>
            </a:r>
            <a:r>
              <a:rPr lang="ja-JP" altLang="en-US" sz="11200" dirty="0"/>
              <a:t>　にほんのだいがくに　いきます。　</a:t>
            </a:r>
            <a:endParaRPr lang="en-CA" altLang="ja-JP" sz="11200" dirty="0"/>
          </a:p>
          <a:p>
            <a:pPr marL="0" indent="0">
              <a:buNone/>
            </a:pPr>
            <a:r>
              <a:rPr lang="en-US" sz="11200" dirty="0"/>
              <a:t>                (I) go to the university in Japan in 2025.</a:t>
            </a:r>
          </a:p>
          <a:p>
            <a:pPr marL="0" indent="0">
              <a:buNone/>
            </a:pPr>
            <a:endParaRPr lang="en-US" sz="11200" dirty="0"/>
          </a:p>
          <a:p>
            <a:pPr marL="0" indent="0">
              <a:buNone/>
            </a:pPr>
            <a:r>
              <a:rPr lang="en-US" altLang="ja-JP" sz="11200" dirty="0"/>
              <a:t>(2) the day of the week </a:t>
            </a:r>
          </a:p>
          <a:p>
            <a:pPr marL="0" indent="0">
              <a:buNone/>
            </a:pPr>
            <a:r>
              <a:rPr lang="ja-JP" altLang="en-US" sz="11200" dirty="0"/>
              <a:t>　　</a:t>
            </a:r>
            <a:r>
              <a:rPr lang="en-US" altLang="ja-JP" sz="11200" dirty="0"/>
              <a:t>e.g. on Sunday</a:t>
            </a:r>
          </a:p>
          <a:p>
            <a:pPr marL="0" indent="0">
              <a:buNone/>
            </a:pPr>
            <a:r>
              <a:rPr lang="ja-JP" altLang="en-US" sz="11200" dirty="0"/>
              <a:t>       にちようび</a:t>
            </a:r>
            <a:r>
              <a:rPr lang="ja-JP" altLang="en-US" sz="11200" dirty="0">
                <a:solidFill>
                  <a:srgbClr val="FF0000"/>
                </a:solidFill>
              </a:rPr>
              <a:t>に</a:t>
            </a:r>
            <a:r>
              <a:rPr lang="ja-JP" altLang="en-US" sz="11200" dirty="0"/>
              <a:t>　べんきょうします。 </a:t>
            </a:r>
            <a:r>
              <a:rPr lang="en-US" altLang="ja-JP" sz="11200" dirty="0"/>
              <a:t>(I) study on Sunday.</a:t>
            </a:r>
          </a:p>
          <a:p>
            <a:pPr marL="0" indent="0">
              <a:buNone/>
            </a:pPr>
            <a:endParaRPr lang="en-US" altLang="ja-JP" sz="11200" dirty="0"/>
          </a:p>
          <a:p>
            <a:pPr marL="0" indent="0">
              <a:buNone/>
            </a:pPr>
            <a:r>
              <a:rPr lang="en-US" altLang="ja-JP" sz="11200" dirty="0"/>
              <a:t>       </a:t>
            </a:r>
            <a:endParaRPr lang="en-US" sz="11200" dirty="0"/>
          </a:p>
        </p:txBody>
      </p:sp>
    </p:spTree>
    <p:extLst>
      <p:ext uri="{BB962C8B-B14F-4D97-AF65-F5344CB8AC3E}">
        <p14:creationId xmlns:p14="http://schemas.microsoft.com/office/powerpoint/2010/main" val="3059321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180"/>
          </a:xfrm>
        </p:spPr>
        <p:txBody>
          <a:bodyPr>
            <a:normAutofit fontScale="90000"/>
          </a:bodyPr>
          <a:lstStyle/>
          <a:p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1021" y="497306"/>
            <a:ext cx="10515600" cy="614412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ja-JP" sz="5200" dirty="0"/>
              <a:t> </a:t>
            </a:r>
            <a:r>
              <a:rPr lang="en-US" altLang="ja-JP" sz="3000" dirty="0"/>
              <a:t>   </a:t>
            </a:r>
            <a:r>
              <a:rPr lang="ja-JP" altLang="en-US" sz="3000" dirty="0"/>
              <a:t>に　</a:t>
            </a:r>
            <a:r>
              <a:rPr lang="en-US" altLang="ja-JP" sz="3000" dirty="0"/>
              <a:t>×  No specific time or day</a:t>
            </a:r>
          </a:p>
          <a:p>
            <a:pPr marL="0" indent="0">
              <a:buNone/>
            </a:pPr>
            <a:r>
              <a:rPr lang="en-US" sz="3000" dirty="0"/>
              <a:t>(1)Time expressions defined relative to the present moment</a:t>
            </a:r>
          </a:p>
          <a:p>
            <a:pPr marL="0" indent="0">
              <a:buNone/>
            </a:pPr>
            <a:r>
              <a:rPr lang="en-US" sz="3000" dirty="0"/>
              <a:t>e.g. today, tomorrow </a:t>
            </a:r>
          </a:p>
          <a:p>
            <a:pPr marL="0" indent="0">
              <a:buNone/>
            </a:pPr>
            <a:r>
              <a:rPr lang="ja-JP" altLang="en-US" sz="3000" dirty="0"/>
              <a:t>あした　いきます。</a:t>
            </a:r>
            <a:endParaRPr lang="en-US" sz="3000" dirty="0"/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r>
              <a:rPr lang="en-US" sz="3000" dirty="0"/>
              <a:t>(2)Expressions describing regular intervals</a:t>
            </a:r>
          </a:p>
          <a:p>
            <a:pPr marL="0" indent="0">
              <a:buNone/>
            </a:pPr>
            <a:r>
              <a:rPr lang="en-US" sz="3000" dirty="0"/>
              <a:t>e.g.  Everyday</a:t>
            </a:r>
          </a:p>
          <a:p>
            <a:pPr marL="0" indent="0">
              <a:buNone/>
            </a:pPr>
            <a:r>
              <a:rPr lang="ja-JP" altLang="en-US" sz="3000" dirty="0"/>
              <a:t>まいにち　べんきょうします。</a:t>
            </a:r>
            <a:endParaRPr lang="en-CA" altLang="ja-JP" sz="3000" dirty="0"/>
          </a:p>
          <a:p>
            <a:pPr marL="0" indent="0">
              <a:buNone/>
            </a:pPr>
            <a:endParaRPr lang="en-CA" altLang="ja-JP" sz="3000" dirty="0"/>
          </a:p>
          <a:p>
            <a:pPr marL="0" indent="0">
              <a:buNone/>
            </a:pPr>
            <a:r>
              <a:rPr lang="en-CA" altLang="ja-JP" sz="3000" dirty="0"/>
              <a:t>(3) Question word “when”</a:t>
            </a:r>
          </a:p>
          <a:p>
            <a:pPr marL="0" indent="0">
              <a:buNone/>
            </a:pPr>
            <a:r>
              <a:rPr lang="ja-JP" altLang="en-US" sz="3000" dirty="0"/>
              <a:t>いつ　いきますか。</a:t>
            </a:r>
            <a:endParaRPr lang="en-US" altLang="ja-JP" sz="3000" dirty="0"/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51681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89380"/>
          </a:xfrm>
        </p:spPr>
        <p:txBody>
          <a:bodyPr>
            <a:noAutofit/>
          </a:bodyPr>
          <a:lstStyle/>
          <a:p>
            <a:r>
              <a:rPr lang="en-US" sz="4000" b="1" dirty="0"/>
              <a:t>Word order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58253"/>
            <a:ext cx="10515600" cy="531871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Topic </a:t>
            </a:r>
            <a:r>
              <a:rPr lang="ja-JP" altLang="en-US" dirty="0"/>
              <a:t>　　　</a:t>
            </a:r>
            <a:r>
              <a:rPr lang="en-US" dirty="0"/>
              <a:t>time </a:t>
            </a:r>
            <a:r>
              <a:rPr lang="ja-JP" altLang="en-US" dirty="0"/>
              <a:t>　　</a:t>
            </a:r>
            <a:r>
              <a:rPr lang="en-US" dirty="0"/>
              <a:t>place </a:t>
            </a:r>
            <a:r>
              <a:rPr lang="ja-JP" altLang="en-US" dirty="0"/>
              <a:t>　　　　　</a:t>
            </a:r>
            <a:r>
              <a:rPr lang="en-US" dirty="0"/>
              <a:t>object </a:t>
            </a:r>
            <a:r>
              <a:rPr lang="ja-JP" altLang="en-US" dirty="0"/>
              <a:t>　　　　　</a:t>
            </a:r>
            <a:r>
              <a:rPr lang="en-US" dirty="0"/>
              <a:t>verb</a:t>
            </a:r>
          </a:p>
          <a:p>
            <a:pPr marL="0" indent="0">
              <a:buNone/>
            </a:pPr>
            <a:r>
              <a:rPr lang="ja-JP" altLang="en-US" dirty="0"/>
              <a:t>わたしは　きょう　としょかんで　にほんごを　べんきょうします。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Topic </a:t>
            </a:r>
            <a:r>
              <a:rPr lang="ja-JP" altLang="en-US" dirty="0"/>
              <a:t>　　　</a:t>
            </a:r>
            <a:r>
              <a:rPr lang="en-US" dirty="0"/>
              <a:t>frequency   </a:t>
            </a:r>
            <a:r>
              <a:rPr lang="ja-JP" altLang="en-US" dirty="0"/>
              <a:t>　</a:t>
            </a:r>
            <a:r>
              <a:rPr lang="en-US" altLang="ja-JP" dirty="0"/>
              <a:t>place</a:t>
            </a:r>
            <a:r>
              <a:rPr lang="ja-JP" altLang="en-US" dirty="0"/>
              <a:t>　　　   </a:t>
            </a:r>
            <a:r>
              <a:rPr lang="en-US" altLang="ja-JP" dirty="0"/>
              <a:t>object</a:t>
            </a:r>
            <a:r>
              <a:rPr lang="ja-JP" altLang="en-US" dirty="0"/>
              <a:t>      </a:t>
            </a:r>
            <a:r>
              <a:rPr lang="en-US" dirty="0"/>
              <a:t>verb</a:t>
            </a:r>
          </a:p>
          <a:p>
            <a:pPr marL="0" indent="0">
              <a:buNone/>
            </a:pPr>
            <a:r>
              <a:rPr lang="ja-JP" altLang="en-US" dirty="0"/>
              <a:t>わたしは　ときどき　　だいがくで　テニスを    します。　　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　</a:t>
            </a:r>
            <a:r>
              <a:rPr lang="en-US" altLang="ja-JP" dirty="0"/>
              <a:t>(sometimes)</a:t>
            </a:r>
          </a:p>
          <a:p>
            <a:pPr marL="0" indent="0">
              <a:buNone/>
            </a:pPr>
            <a:r>
              <a:rPr lang="ja-JP" altLang="en-US" dirty="0"/>
              <a:t>　　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However, Japanese sentences are fairly flexible especially in the conversation. Several other  arrangements are possible.</a:t>
            </a:r>
          </a:p>
        </p:txBody>
      </p:sp>
    </p:spTree>
    <p:extLst>
      <p:ext uri="{BB962C8B-B14F-4D97-AF65-F5344CB8AC3E}">
        <p14:creationId xmlns:p14="http://schemas.microsoft.com/office/powerpoint/2010/main" val="761060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F98B9-AA14-4DFC-AC6B-A24E5B7D0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5049"/>
          </a:xfrm>
        </p:spPr>
        <p:txBody>
          <a:bodyPr/>
          <a:lstStyle/>
          <a:p>
            <a:r>
              <a:rPr lang="en-CA" dirty="0"/>
              <a:t>Question Sentences</a:t>
            </a:r>
            <a:r>
              <a:rPr lang="ja-JP" altLang="en-US" dirty="0"/>
              <a:t>　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57C71-642E-4FD6-8413-2F0756F236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2209"/>
            <a:ext cx="10515600" cy="49047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err="1"/>
              <a:t>あさごはんを</a:t>
            </a:r>
            <a:r>
              <a:rPr lang="ja-JP" altLang="en-US" dirty="0"/>
              <a:t>　たべますか。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ーはい、</a:t>
            </a:r>
            <a:r>
              <a:rPr lang="en-US" altLang="ja-JP" dirty="0"/>
              <a:t>(</a:t>
            </a:r>
            <a:r>
              <a:rPr lang="ja-JP" altLang="en-US" dirty="0"/>
              <a:t>あさごはんを</a:t>
            </a:r>
            <a:r>
              <a:rPr lang="en-US" altLang="ja-JP" dirty="0"/>
              <a:t>)</a:t>
            </a:r>
            <a:r>
              <a:rPr lang="ja-JP" altLang="en-US" dirty="0"/>
              <a:t>たべます。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ーいいえ、</a:t>
            </a:r>
            <a:r>
              <a:rPr lang="en-US" altLang="ja-JP" dirty="0"/>
              <a:t>(</a:t>
            </a:r>
            <a:r>
              <a:rPr lang="ja-JP" altLang="en-US" dirty="0"/>
              <a:t>あさごはんを</a:t>
            </a:r>
            <a:r>
              <a:rPr lang="en-US" altLang="ja-JP" dirty="0"/>
              <a:t>)</a:t>
            </a:r>
            <a:r>
              <a:rPr lang="ja-JP" altLang="en-US" dirty="0"/>
              <a:t>たべません。</a:t>
            </a:r>
            <a:endParaRPr lang="en-CA" altLang="ja-JP" dirty="0"/>
          </a:p>
          <a:p>
            <a:pPr marL="0" indent="0">
              <a:buNone/>
            </a:pP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コーヒーをのみますか。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ーはい、</a:t>
            </a:r>
            <a:r>
              <a:rPr lang="en-US" altLang="ja-JP" dirty="0"/>
              <a:t>(</a:t>
            </a:r>
            <a:r>
              <a:rPr lang="ja-JP" altLang="en-US" dirty="0"/>
              <a:t>コーヒーを</a:t>
            </a:r>
            <a:r>
              <a:rPr lang="en-US" altLang="ja-JP" dirty="0"/>
              <a:t>)</a:t>
            </a:r>
            <a:r>
              <a:rPr lang="ja-JP" altLang="en-US" dirty="0"/>
              <a:t>のみます。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ーいいえ、</a:t>
            </a:r>
            <a:r>
              <a:rPr lang="en-US" altLang="ja-JP" dirty="0"/>
              <a:t>(</a:t>
            </a:r>
            <a:r>
              <a:rPr lang="ja-JP" altLang="en-US" dirty="0"/>
              <a:t>コーヒーを</a:t>
            </a:r>
            <a:r>
              <a:rPr lang="en-US" altLang="ja-JP" dirty="0"/>
              <a:t>)</a:t>
            </a:r>
            <a:r>
              <a:rPr lang="ja-JP" altLang="en-US" dirty="0"/>
              <a:t>のみません。</a:t>
            </a:r>
            <a:endParaRPr lang="en-CA" altLang="ja-JP" dirty="0"/>
          </a:p>
          <a:p>
            <a:pPr marL="0" indent="0">
              <a:buNone/>
            </a:pPr>
            <a:endParaRPr lang="en-CA" altLang="ja-JP" dirty="0"/>
          </a:p>
          <a:p>
            <a:pPr marL="0" indent="0">
              <a:buNone/>
            </a:pPr>
            <a:endParaRPr lang="en-CA" altLang="ja-JP" dirty="0"/>
          </a:p>
          <a:p>
            <a:pPr marL="0" indent="0">
              <a:buNone/>
            </a:pPr>
            <a:endParaRPr lang="en-CA" altLang="ja-JP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55886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74332-AF60-4388-817D-3FDFF12A1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9951"/>
          </a:xfrm>
        </p:spPr>
        <p:txBody>
          <a:bodyPr>
            <a:normAutofit fontScale="90000"/>
          </a:bodyPr>
          <a:lstStyle/>
          <a:p>
            <a:r>
              <a:rPr lang="en-CA" dirty="0"/>
              <a:t>Question word: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D843F-6CC5-47EB-B80D-D798FD76CC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55076"/>
            <a:ext cx="10515600" cy="54377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ja-JP" altLang="en-US" u="sng" dirty="0"/>
              <a:t>ハンバーガー</a:t>
            </a:r>
            <a:r>
              <a:rPr lang="ja-JP" altLang="en-US" dirty="0"/>
              <a:t>をたべます。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？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What</a:t>
            </a:r>
            <a:r>
              <a:rPr lang="ja-JP" altLang="en-US" dirty="0"/>
              <a:t> </a:t>
            </a:r>
            <a:r>
              <a:rPr lang="en-US" altLang="ja-JP" dirty="0"/>
              <a:t>do</a:t>
            </a:r>
            <a:r>
              <a:rPr lang="ja-JP" altLang="en-US" dirty="0"/>
              <a:t> </a:t>
            </a:r>
            <a:r>
              <a:rPr lang="en-US" altLang="ja-JP" dirty="0"/>
              <a:t>you</a:t>
            </a:r>
            <a:r>
              <a:rPr lang="ja-JP" altLang="en-US" dirty="0"/>
              <a:t> </a:t>
            </a:r>
            <a:r>
              <a:rPr lang="en-US" altLang="ja-JP" dirty="0"/>
              <a:t>eat?</a:t>
            </a:r>
          </a:p>
          <a:p>
            <a:pPr marL="0" indent="0">
              <a:buNone/>
            </a:pPr>
            <a:r>
              <a:rPr lang="ja-JP" altLang="en-US" u="sng" dirty="0"/>
              <a:t>なに</a:t>
            </a:r>
            <a:r>
              <a:rPr lang="ja-JP" altLang="en-US" dirty="0"/>
              <a:t>をたべますか。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ーハンバーガーをたべます。</a:t>
            </a:r>
            <a:endParaRPr lang="en-CA" altLang="ja-JP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US" altLang="ja-JP" dirty="0"/>
              <a:t>What</a:t>
            </a:r>
            <a:r>
              <a:rPr lang="ja-JP" altLang="en-US" dirty="0"/>
              <a:t> </a:t>
            </a:r>
            <a:r>
              <a:rPr lang="en-US" altLang="ja-JP" dirty="0"/>
              <a:t>do</a:t>
            </a:r>
            <a:r>
              <a:rPr lang="ja-JP" altLang="en-US" dirty="0"/>
              <a:t> </a:t>
            </a:r>
            <a:r>
              <a:rPr lang="en-US" altLang="ja-JP" dirty="0"/>
              <a:t>you</a:t>
            </a:r>
            <a:r>
              <a:rPr lang="ja-JP" altLang="en-US" dirty="0"/>
              <a:t> </a:t>
            </a:r>
            <a:r>
              <a:rPr lang="en-US" altLang="ja-JP" dirty="0"/>
              <a:t>drink?</a:t>
            </a:r>
            <a:endParaRPr lang="en-CA" dirty="0"/>
          </a:p>
          <a:p>
            <a:pPr marL="0" indent="0">
              <a:buNone/>
            </a:pPr>
            <a:r>
              <a:rPr lang="ja-JP" altLang="en-US" u="sng" dirty="0"/>
              <a:t>なに</a:t>
            </a:r>
            <a:r>
              <a:rPr lang="ja-JP" altLang="en-US" dirty="0"/>
              <a:t>をのみますか。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ーコーヒーをのみます。</a:t>
            </a:r>
            <a:endParaRPr lang="en-CA" altLang="ja-JP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ja-JP" altLang="en-US" dirty="0"/>
              <a:t>なん</a:t>
            </a:r>
            <a:r>
              <a:rPr lang="en-CA" altLang="ja-JP" dirty="0"/>
              <a:t>+</a:t>
            </a:r>
            <a:r>
              <a:rPr lang="ja-JP" altLang="en-US" dirty="0"/>
              <a:t>を</a:t>
            </a:r>
            <a:r>
              <a:rPr lang="en-CA" altLang="ja-JP" dirty="0">
                <a:sym typeface="Wingdings" panose="05000000000000000000" pitchFamily="2" charset="2"/>
              </a:rPr>
              <a:t></a:t>
            </a:r>
            <a:r>
              <a:rPr lang="ja-JP" altLang="en-US" dirty="0"/>
              <a:t>なにを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39392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6918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41405"/>
            <a:ext cx="10515600" cy="5435558"/>
          </a:xfrm>
        </p:spPr>
        <p:txBody>
          <a:bodyPr/>
          <a:lstStyle/>
          <a:p>
            <a:pPr marL="0" indent="0">
              <a:buNone/>
            </a:pPr>
            <a:r>
              <a:rPr lang="en-US" altLang="ja-JP" dirty="0"/>
              <a:t>Question:</a:t>
            </a:r>
            <a:r>
              <a:rPr lang="ja-JP" altLang="en-US" dirty="0"/>
              <a:t>　</a:t>
            </a:r>
            <a:r>
              <a:rPr lang="en-US" altLang="ja-JP" dirty="0"/>
              <a:t>A&amp;W</a:t>
            </a:r>
            <a:r>
              <a:rPr lang="ja-JP" altLang="en-US" dirty="0"/>
              <a:t>で　ハンバーガーを　たべますか。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Answer:</a:t>
            </a:r>
            <a:r>
              <a:rPr lang="ja-JP" altLang="en-US" dirty="0"/>
              <a:t>　はい、</a:t>
            </a:r>
            <a:r>
              <a:rPr lang="en-US" altLang="ja-JP" dirty="0"/>
              <a:t>(A&amp;W</a:t>
            </a:r>
            <a:r>
              <a:rPr lang="ja-JP" altLang="en-US" dirty="0"/>
              <a:t>でハンバーガーを</a:t>
            </a:r>
            <a:r>
              <a:rPr lang="en-US" altLang="ja-JP" dirty="0"/>
              <a:t>)</a:t>
            </a:r>
            <a:r>
              <a:rPr lang="ja-JP" altLang="en-US" dirty="0"/>
              <a:t>　たべます。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いいえ、</a:t>
            </a:r>
            <a:r>
              <a:rPr lang="en-US" altLang="ja-JP" dirty="0"/>
              <a:t>(A&amp;W</a:t>
            </a:r>
            <a:r>
              <a:rPr lang="ja-JP" altLang="en-US" dirty="0"/>
              <a:t>でハンバーガーを</a:t>
            </a:r>
            <a:r>
              <a:rPr lang="en-US" altLang="ja-JP" dirty="0"/>
              <a:t>)</a:t>
            </a:r>
            <a:r>
              <a:rPr lang="ja-JP" altLang="en-US" dirty="0"/>
              <a:t>　たべません。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>
                <a:solidFill>
                  <a:srgbClr val="0070C0"/>
                </a:solidFill>
              </a:rPr>
              <a:t>　　　　　　</a:t>
            </a:r>
            <a:r>
              <a:rPr lang="en-US" altLang="ja-JP" u="sng" dirty="0">
                <a:solidFill>
                  <a:srgbClr val="0070C0"/>
                </a:solidFill>
              </a:rPr>
              <a:t>A&amp;W</a:t>
            </a:r>
            <a:r>
              <a:rPr lang="ja-JP" altLang="en-US" dirty="0"/>
              <a:t>で　ハンバーガーを　たべます。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　？       </a:t>
            </a:r>
            <a:r>
              <a:rPr lang="en-US" altLang="ja-JP" dirty="0"/>
              <a:t>Where do you eat hamburger?</a:t>
            </a:r>
          </a:p>
          <a:p>
            <a:pPr marL="0" indent="0">
              <a:buNone/>
            </a:pPr>
            <a:r>
              <a:rPr lang="en-US" altLang="ja-JP" dirty="0"/>
              <a:t>       </a:t>
            </a:r>
          </a:p>
          <a:p>
            <a:pPr marL="0" indent="0">
              <a:buNone/>
            </a:pPr>
            <a:r>
              <a:rPr lang="ja-JP" altLang="en-US" dirty="0">
                <a:solidFill>
                  <a:srgbClr val="FF0000"/>
                </a:solidFill>
              </a:rPr>
              <a:t>　　　　　　どこ　</a:t>
            </a:r>
            <a:r>
              <a:rPr lang="ja-JP" altLang="en-US" dirty="0"/>
              <a:t>で</a:t>
            </a:r>
            <a:r>
              <a:rPr lang="ja-JP" altLang="en-US" dirty="0">
                <a:solidFill>
                  <a:srgbClr val="FF0000"/>
                </a:solidFill>
              </a:rPr>
              <a:t>　</a:t>
            </a:r>
            <a:r>
              <a:rPr lang="ja-JP" altLang="en-US" dirty="0"/>
              <a:t>ハンバーガーをたべます</a:t>
            </a:r>
            <a:r>
              <a:rPr lang="ja-JP" altLang="en-US" dirty="0">
                <a:solidFill>
                  <a:srgbClr val="FF0000"/>
                </a:solidFill>
              </a:rPr>
              <a:t>か</a:t>
            </a:r>
            <a:r>
              <a:rPr lang="ja-JP" altLang="en-US" dirty="0"/>
              <a:t>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265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8932"/>
          </a:xfrm>
        </p:spPr>
        <p:txBody>
          <a:bodyPr>
            <a:normAutofit/>
          </a:bodyPr>
          <a:lstStyle/>
          <a:p>
            <a:r>
              <a:rPr lang="en-US" altLang="ja-JP" dirty="0"/>
              <a:t>Question</a:t>
            </a:r>
            <a:r>
              <a:rPr lang="ja-JP" altLang="en-US" dirty="0"/>
              <a:t> </a:t>
            </a:r>
            <a:r>
              <a:rPr lang="en-US" altLang="ja-JP" dirty="0"/>
              <a:t>sentence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75657"/>
            <a:ext cx="10515600" cy="5001306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７じに　おきますか。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ーはい、</a:t>
            </a:r>
            <a:r>
              <a:rPr lang="en-US" altLang="ja-JP" dirty="0"/>
              <a:t>(</a:t>
            </a:r>
            <a:r>
              <a:rPr lang="ja-JP" altLang="en-US" dirty="0"/>
              <a:t>７じに</a:t>
            </a:r>
            <a:r>
              <a:rPr lang="en-US" altLang="ja-JP" dirty="0"/>
              <a:t>)</a:t>
            </a:r>
            <a:r>
              <a:rPr lang="ja-JP" altLang="en-US" dirty="0"/>
              <a:t>おきます。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ーいいえ、</a:t>
            </a:r>
            <a:r>
              <a:rPr lang="en-US" altLang="ja-JP" dirty="0"/>
              <a:t>(</a:t>
            </a:r>
            <a:r>
              <a:rPr lang="ja-JP" altLang="en-US" dirty="0"/>
              <a:t>７じに</a:t>
            </a:r>
            <a:r>
              <a:rPr lang="en-US" altLang="ja-JP" dirty="0"/>
              <a:t>)</a:t>
            </a:r>
            <a:r>
              <a:rPr lang="ja-JP" altLang="en-US" dirty="0"/>
              <a:t>おきません。</a:t>
            </a:r>
            <a:endParaRPr lang="en-CA" altLang="ja-JP" dirty="0"/>
          </a:p>
          <a:p>
            <a:pPr marL="0" indent="0">
              <a:buNone/>
            </a:pPr>
            <a:endParaRPr lang="en-CA" altLang="ja-JP" u="sng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ja-JP" altLang="en-US" u="sng" dirty="0">
                <a:solidFill>
                  <a:srgbClr val="0070C0"/>
                </a:solidFill>
              </a:rPr>
              <a:t>７じ</a:t>
            </a:r>
            <a:r>
              <a:rPr lang="ja-JP" altLang="en-US" dirty="0"/>
              <a:t>に　　　おきます。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>
                <a:solidFill>
                  <a:srgbClr val="FF0000"/>
                </a:solidFill>
              </a:rPr>
              <a:t>なんじ</a:t>
            </a:r>
            <a:r>
              <a:rPr lang="ja-JP" altLang="en-US" dirty="0"/>
              <a:t>に　おきます</a:t>
            </a:r>
            <a:r>
              <a:rPr lang="ja-JP" altLang="en-US" dirty="0">
                <a:solidFill>
                  <a:srgbClr val="FF0000"/>
                </a:solidFill>
              </a:rPr>
              <a:t>か</a:t>
            </a:r>
            <a:r>
              <a:rPr lang="ja-JP" altLang="en-US" dirty="0"/>
              <a:t>。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ja-JP" altLang="en-US" dirty="0">
                <a:solidFill>
                  <a:srgbClr val="0070C0"/>
                </a:solidFill>
              </a:rPr>
              <a:t>１１じ</a:t>
            </a:r>
            <a:r>
              <a:rPr lang="ja-JP" altLang="en-US" dirty="0"/>
              <a:t>に　　ねます。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>
                <a:solidFill>
                  <a:srgbClr val="FF0000"/>
                </a:solidFill>
              </a:rPr>
              <a:t>なんじ</a:t>
            </a:r>
            <a:r>
              <a:rPr lang="ja-JP" altLang="en-US" dirty="0"/>
              <a:t>に　ねますか。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831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3233"/>
          </a:xfrm>
        </p:spPr>
        <p:txBody>
          <a:bodyPr>
            <a:normAutofit fontScale="90000"/>
          </a:bodyPr>
          <a:lstStyle/>
          <a:p>
            <a:r>
              <a:rPr lang="en-US" dirty="0"/>
              <a:t>Verbs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200" y="1098884"/>
            <a:ext cx="10515600" cy="507807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U-verbs </a:t>
            </a:r>
          </a:p>
          <a:p>
            <a:pPr marL="0" indent="0">
              <a:buNone/>
            </a:pPr>
            <a:r>
              <a:rPr lang="ja-JP" altLang="en-US" dirty="0"/>
              <a:t>いく　　きく　　のむ　　はなす　　よむ</a:t>
            </a:r>
            <a:endParaRPr lang="en-US" dirty="0"/>
          </a:p>
          <a:p>
            <a:pPr marL="0" indent="0">
              <a:buNone/>
            </a:pPr>
            <a:r>
              <a:rPr lang="ja-JP" altLang="en-US" dirty="0"/>
              <a:t>あう　　かう　　かう　　まつ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ある　　とる　　わかる　　</a:t>
            </a:r>
            <a:r>
              <a:rPr lang="ja-JP" altLang="en-US" dirty="0">
                <a:solidFill>
                  <a:srgbClr val="FF0000"/>
                </a:solidFill>
              </a:rPr>
              <a:t>かえる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ja-JP" altLang="en-US" dirty="0"/>
              <a:t>ます</a:t>
            </a:r>
            <a:r>
              <a:rPr lang="en-US" altLang="ja-JP" dirty="0"/>
              <a:t>from :</a:t>
            </a:r>
            <a:r>
              <a:rPr lang="ja-JP" altLang="en-US" dirty="0"/>
              <a:t>　</a:t>
            </a:r>
            <a:r>
              <a:rPr lang="en-US" altLang="ja-JP" dirty="0"/>
              <a:t>u </a:t>
            </a:r>
            <a:r>
              <a:rPr lang="en-US" altLang="ja-JP" dirty="0">
                <a:sym typeface="Wingdings" panose="05000000000000000000" pitchFamily="2" charset="2"/>
              </a:rPr>
              <a:t></a:t>
            </a:r>
            <a:r>
              <a:rPr lang="en-US" altLang="ja-JP" dirty="0" err="1">
                <a:sym typeface="Wingdings" panose="05000000000000000000" pitchFamily="2" charset="2"/>
              </a:rPr>
              <a:t>i</a:t>
            </a:r>
            <a:r>
              <a:rPr lang="en-US" altLang="ja-JP" dirty="0">
                <a:sym typeface="Wingdings" panose="05000000000000000000" pitchFamily="2" charset="2"/>
              </a:rPr>
              <a:t> </a:t>
            </a:r>
            <a:r>
              <a:rPr lang="en-US" altLang="ja-JP" dirty="0" err="1">
                <a:sym typeface="Wingdings" panose="05000000000000000000" pitchFamily="2" charset="2"/>
              </a:rPr>
              <a:t>masu</a:t>
            </a:r>
            <a:r>
              <a:rPr lang="ja-JP" altLang="en-US" dirty="0">
                <a:sym typeface="Wingdings" panose="05000000000000000000" pitchFamily="2" charset="2"/>
              </a:rPr>
              <a:t>　　いきます　　のみます　　まちます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Ru-verb </a:t>
            </a:r>
          </a:p>
          <a:p>
            <a:pPr marL="0" indent="0">
              <a:buNone/>
            </a:pPr>
            <a:r>
              <a:rPr lang="ja-JP" altLang="en-US" dirty="0">
                <a:sym typeface="Wingdings" panose="05000000000000000000" pitchFamily="2" charset="2"/>
              </a:rPr>
              <a:t>おきる　　みる　   いる　   </a:t>
            </a:r>
            <a:r>
              <a:rPr lang="en-US" altLang="ja-JP" dirty="0" err="1">
                <a:sym typeface="Wingdings" panose="05000000000000000000" pitchFamily="2" charset="2"/>
              </a:rPr>
              <a:t>i</a:t>
            </a:r>
            <a:r>
              <a:rPr lang="en-US" altLang="ja-JP" dirty="0">
                <a:sym typeface="Wingdings" panose="05000000000000000000" pitchFamily="2" charset="2"/>
              </a:rPr>
              <a:t> +</a:t>
            </a:r>
            <a:r>
              <a:rPr lang="ja-JP" altLang="en-US" dirty="0">
                <a:sym typeface="Wingdings" panose="05000000000000000000" pitchFamily="2" charset="2"/>
              </a:rPr>
              <a:t>る </a:t>
            </a:r>
          </a:p>
          <a:p>
            <a:pPr marL="0" indent="0">
              <a:buNone/>
            </a:pPr>
            <a:r>
              <a:rPr lang="ja-JP" altLang="en-US" dirty="0">
                <a:sym typeface="Wingdings" panose="05000000000000000000" pitchFamily="2" charset="2"/>
              </a:rPr>
              <a:t>たべる　  ねる                    </a:t>
            </a:r>
            <a:r>
              <a:rPr lang="en-US" altLang="ja-JP" dirty="0">
                <a:sym typeface="Wingdings" panose="05000000000000000000" pitchFamily="2" charset="2"/>
              </a:rPr>
              <a:t>e+</a:t>
            </a:r>
            <a:r>
              <a:rPr lang="ja-JP" altLang="en-US" dirty="0">
                <a:sym typeface="Wingdings" panose="05000000000000000000" pitchFamily="2" charset="2"/>
              </a:rPr>
              <a:t>る</a:t>
            </a:r>
          </a:p>
          <a:p>
            <a:pPr marL="0" indent="0">
              <a:buNone/>
            </a:pPr>
            <a:r>
              <a:rPr lang="ja-JP" altLang="en-US" dirty="0">
                <a:sym typeface="Wingdings" panose="05000000000000000000" pitchFamily="2" charset="2"/>
              </a:rPr>
              <a:t>ます</a:t>
            </a:r>
            <a:r>
              <a:rPr lang="en-US" altLang="ja-JP" dirty="0">
                <a:sym typeface="Wingdings" panose="05000000000000000000" pitchFamily="2" charset="2"/>
              </a:rPr>
              <a:t>form</a:t>
            </a:r>
            <a:r>
              <a:rPr lang="ja-JP" altLang="en-US" dirty="0">
                <a:sym typeface="Wingdings" panose="05000000000000000000" pitchFamily="2" charset="2"/>
              </a:rPr>
              <a:t>：　</a:t>
            </a:r>
            <a:r>
              <a:rPr lang="ja-JP" altLang="en-US" strike="sngStrike" dirty="0">
                <a:sym typeface="Wingdings" panose="05000000000000000000" pitchFamily="2" charset="2"/>
              </a:rPr>
              <a:t>る</a:t>
            </a:r>
            <a:r>
              <a:rPr lang="ja-JP" altLang="en-US" dirty="0">
                <a:sym typeface="Wingdings" panose="05000000000000000000" pitchFamily="2" charset="2"/>
              </a:rPr>
              <a:t> ます　　　みます　　たべます</a:t>
            </a:r>
          </a:p>
          <a:p>
            <a:pPr marL="0" indent="0">
              <a:buNone/>
            </a:pPr>
            <a:endParaRPr lang="en-US" altLang="ja-JP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ja-JP" dirty="0"/>
              <a:t>Irregular Verbs</a:t>
            </a:r>
          </a:p>
          <a:p>
            <a:pPr marL="0" indent="0">
              <a:buNone/>
            </a:pPr>
            <a:r>
              <a:rPr lang="ja-JP" altLang="en-US" dirty="0"/>
              <a:t>くる　　する　 </a:t>
            </a:r>
            <a:r>
              <a:rPr lang="en-US" altLang="ja-JP" dirty="0"/>
              <a:t>(</a:t>
            </a:r>
            <a:r>
              <a:rPr lang="ja-JP" altLang="en-US" dirty="0"/>
              <a:t>べんきょうする</a:t>
            </a:r>
            <a:r>
              <a:rPr lang="en-US" altLang="ja-JP" dirty="0"/>
              <a:t>)</a:t>
            </a:r>
          </a:p>
          <a:p>
            <a:pPr marL="0" indent="0">
              <a:buNone/>
            </a:pPr>
            <a:r>
              <a:rPr lang="ja-JP" altLang="en-US" dirty="0"/>
              <a:t>→きます、します　</a:t>
            </a:r>
            <a:r>
              <a:rPr lang="en-US" altLang="ja-JP" dirty="0"/>
              <a:t>(</a:t>
            </a:r>
            <a:r>
              <a:rPr lang="ja-JP" altLang="en-US" dirty="0"/>
              <a:t>べんきょうします</a:t>
            </a:r>
            <a:r>
              <a:rPr lang="en-US" altLang="ja-JP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69992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3B5D1-576F-48A4-9298-F6EB1C07D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22666"/>
          </a:xfrm>
        </p:spPr>
        <p:txBody>
          <a:bodyPr>
            <a:normAutofit fontScale="90000"/>
          </a:bodyPr>
          <a:lstStyle/>
          <a:p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943C42-167D-4FF8-84F7-A7E297080E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84738"/>
            <a:ext cx="10515600" cy="5192225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あした　</a:t>
            </a:r>
            <a:r>
              <a:rPr lang="ja-JP" altLang="en-US" u="sng" dirty="0"/>
              <a:t>だいがく</a:t>
            </a:r>
            <a:r>
              <a:rPr lang="ja-JP" altLang="en-US" dirty="0"/>
              <a:t>に　いきます。</a:t>
            </a:r>
            <a:endParaRPr lang="en-CA" altLang="ja-JP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ja-JP" altLang="en-US" dirty="0"/>
              <a:t>あした　</a:t>
            </a:r>
            <a:r>
              <a:rPr lang="ja-JP" altLang="en-US" dirty="0">
                <a:solidFill>
                  <a:srgbClr val="FF0000"/>
                </a:solidFill>
              </a:rPr>
              <a:t>どこ</a:t>
            </a:r>
            <a:r>
              <a:rPr lang="ja-JP" altLang="en-US" dirty="0"/>
              <a:t>に　いきます</a:t>
            </a:r>
            <a:r>
              <a:rPr lang="ja-JP" altLang="en-US" dirty="0">
                <a:solidFill>
                  <a:srgbClr val="FF0000"/>
                </a:solidFill>
              </a:rPr>
              <a:t>か</a:t>
            </a:r>
            <a:r>
              <a:rPr lang="ja-JP" altLang="en-US" dirty="0"/>
              <a:t>。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2843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07537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82870"/>
            <a:ext cx="10515600" cy="5294094"/>
          </a:xfrm>
        </p:spPr>
        <p:txBody>
          <a:bodyPr/>
          <a:lstStyle/>
          <a:p>
            <a:pPr marL="0" indent="0">
              <a:buNone/>
            </a:pPr>
            <a:r>
              <a:rPr lang="ja-JP" altLang="en-US" u="sng" dirty="0"/>
              <a:t>あした</a:t>
            </a:r>
            <a:r>
              <a:rPr lang="ja-JP" altLang="en-US" dirty="0"/>
              <a:t>　いきます。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I</a:t>
            </a:r>
            <a:r>
              <a:rPr lang="ja-JP" altLang="en-US" dirty="0"/>
              <a:t> </a:t>
            </a:r>
            <a:r>
              <a:rPr lang="en-US" altLang="ja-JP" dirty="0"/>
              <a:t>am going tomorrow.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u="sng" dirty="0"/>
              <a:t>いつ</a:t>
            </a:r>
            <a:r>
              <a:rPr lang="ja-JP" altLang="en-US" dirty="0"/>
              <a:t>　いきますか。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When</a:t>
            </a:r>
            <a:r>
              <a:rPr lang="ja-JP" altLang="en-US" dirty="0"/>
              <a:t> </a:t>
            </a:r>
            <a:r>
              <a:rPr lang="en-US" altLang="ja-JP" dirty="0"/>
              <a:t>are</a:t>
            </a:r>
            <a:r>
              <a:rPr lang="ja-JP" altLang="en-US" dirty="0"/>
              <a:t> </a:t>
            </a:r>
            <a:r>
              <a:rPr lang="en-US" altLang="ja-JP" dirty="0"/>
              <a:t>you</a:t>
            </a:r>
            <a:r>
              <a:rPr lang="ja-JP" altLang="en-US" dirty="0"/>
              <a:t> </a:t>
            </a:r>
            <a:r>
              <a:rPr lang="en-US" altLang="ja-JP" dirty="0"/>
              <a:t>going?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478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FDC54-55DC-4505-B046-F0BDB5401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6361"/>
          </a:xfrm>
        </p:spPr>
        <p:txBody>
          <a:bodyPr>
            <a:normAutofit/>
          </a:bodyPr>
          <a:lstStyle/>
          <a:p>
            <a:r>
              <a:rPr lang="ja-JP" altLang="en-US" sz="2800" dirty="0"/>
              <a:t>ます</a:t>
            </a:r>
            <a:r>
              <a:rPr lang="en-CA" altLang="ja-JP" sz="2800" dirty="0"/>
              <a:t>form</a:t>
            </a:r>
            <a:endParaRPr lang="en-CA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E0EC4D-6C15-4196-8771-82B236935B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01485"/>
            <a:ext cx="10515600" cy="549138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ja-JP" altLang="en-US" dirty="0"/>
              <a:t>いく　→　いきます                                         </a:t>
            </a:r>
            <a:r>
              <a:rPr lang="en-CA" altLang="ja-JP" dirty="0"/>
              <a:t>to go</a:t>
            </a:r>
          </a:p>
          <a:p>
            <a:pPr marL="0" indent="0">
              <a:buNone/>
            </a:pPr>
            <a:r>
              <a:rPr lang="ja-JP" altLang="en-US" dirty="0"/>
              <a:t>かえる　→　かえります                                </a:t>
            </a:r>
            <a:r>
              <a:rPr lang="en-CA" altLang="ja-JP" dirty="0"/>
              <a:t>to go home, return</a:t>
            </a:r>
          </a:p>
          <a:p>
            <a:pPr marL="0" indent="0">
              <a:buNone/>
            </a:pPr>
            <a:r>
              <a:rPr lang="ja-JP" altLang="en-US" dirty="0"/>
              <a:t>きく　→　ききます                                           </a:t>
            </a:r>
            <a:r>
              <a:rPr lang="en-CA" altLang="ja-JP" dirty="0"/>
              <a:t>to listen, to hear</a:t>
            </a:r>
          </a:p>
          <a:p>
            <a:pPr marL="0" indent="0">
              <a:buNone/>
            </a:pPr>
            <a:r>
              <a:rPr lang="ja-JP" altLang="en-US" dirty="0"/>
              <a:t>のむ　→　のみます                                       </a:t>
            </a:r>
            <a:r>
              <a:rPr lang="en-CA" altLang="ja-JP" dirty="0"/>
              <a:t>to drink</a:t>
            </a:r>
          </a:p>
          <a:p>
            <a:pPr marL="0" indent="0">
              <a:buNone/>
            </a:pPr>
            <a:r>
              <a:rPr lang="ja-JP" altLang="en-US" dirty="0"/>
              <a:t>はなす　→　はなします                                </a:t>
            </a:r>
            <a:r>
              <a:rPr lang="en-CA" altLang="ja-JP" dirty="0"/>
              <a:t>to speak, to talk</a:t>
            </a:r>
          </a:p>
          <a:p>
            <a:pPr marL="0" indent="0">
              <a:buNone/>
            </a:pPr>
            <a:r>
              <a:rPr lang="ja-JP" altLang="en-US" dirty="0"/>
              <a:t>よむ　→　よみます                                        </a:t>
            </a:r>
            <a:r>
              <a:rPr lang="en-CA" altLang="ja-JP" dirty="0"/>
              <a:t>to read</a:t>
            </a:r>
            <a:r>
              <a:rPr lang="ja-JP" altLang="en-US" dirty="0"/>
              <a:t>  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おきる　→　おきます                                     </a:t>
            </a:r>
            <a:r>
              <a:rPr lang="en-CA" altLang="ja-JP" dirty="0"/>
              <a:t>to get up</a:t>
            </a:r>
            <a:r>
              <a:rPr lang="ja-JP" altLang="en-US" dirty="0"/>
              <a:t>    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たべる　→　たべます                                    </a:t>
            </a:r>
            <a:r>
              <a:rPr lang="en-CA" altLang="ja-JP" dirty="0"/>
              <a:t>to eat</a:t>
            </a:r>
          </a:p>
          <a:p>
            <a:pPr marL="0" indent="0">
              <a:buNone/>
            </a:pPr>
            <a:r>
              <a:rPr lang="ja-JP" altLang="en-US" dirty="0"/>
              <a:t>ねる　→　ねます                                            </a:t>
            </a:r>
            <a:r>
              <a:rPr lang="en-CA" altLang="ja-JP" dirty="0"/>
              <a:t>to sleep</a:t>
            </a:r>
          </a:p>
          <a:p>
            <a:pPr marL="0" indent="0">
              <a:buNone/>
            </a:pPr>
            <a:r>
              <a:rPr lang="ja-JP" altLang="en-US" dirty="0"/>
              <a:t>みる　→　みます                                             </a:t>
            </a:r>
            <a:r>
              <a:rPr lang="en-CA" altLang="ja-JP" dirty="0"/>
              <a:t>to see, to look, to watch</a:t>
            </a:r>
          </a:p>
          <a:p>
            <a:pPr marL="0" indent="0">
              <a:buNone/>
            </a:pPr>
            <a:r>
              <a:rPr lang="ja-JP" altLang="en-US" dirty="0"/>
              <a:t>くる　→　きます                                                </a:t>
            </a:r>
            <a:r>
              <a:rPr lang="en-CA" altLang="ja-JP" dirty="0"/>
              <a:t>to come</a:t>
            </a:r>
          </a:p>
          <a:p>
            <a:pPr marL="0" indent="0">
              <a:buNone/>
            </a:pPr>
            <a:r>
              <a:rPr lang="ja-JP" altLang="en-US" dirty="0"/>
              <a:t>する　→　します                                               </a:t>
            </a:r>
            <a:r>
              <a:rPr lang="en-CA" altLang="ja-JP" dirty="0"/>
              <a:t>to do</a:t>
            </a:r>
          </a:p>
          <a:p>
            <a:pPr marL="0" indent="0">
              <a:buNone/>
            </a:pPr>
            <a:r>
              <a:rPr lang="ja-JP" altLang="en-US" dirty="0"/>
              <a:t>べんきょうする　→　べんきょうします          </a:t>
            </a:r>
            <a:r>
              <a:rPr lang="en-CA" altLang="ja-JP" dirty="0"/>
              <a:t>to study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889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9F45F-233B-485C-9CEA-60C38E71A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41312"/>
          </a:xfrm>
        </p:spPr>
        <p:txBody>
          <a:bodyPr>
            <a:normAutofit fontScale="90000"/>
          </a:bodyPr>
          <a:lstStyle/>
          <a:p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9C2253-A47C-4C27-9253-8658A640D9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83771"/>
            <a:ext cx="10515600" cy="5709102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きく　→　ききます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のむ　→　のみます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はなす　→　はなします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よむ　→　よみます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たべる　→　たべます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みる　→　みます　　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する　→　します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べんきょうする　→　べんきょうします</a:t>
            </a:r>
            <a:endParaRPr lang="en-CA" altLang="ja-JP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51544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8976E6-EE52-427A-95D1-38BC7CCEF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15912"/>
          </a:xfrm>
        </p:spPr>
        <p:txBody>
          <a:bodyPr>
            <a:normAutofit fontScale="90000"/>
          </a:bodyPr>
          <a:lstStyle/>
          <a:p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326294-FF51-4699-9673-CCF334482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56343"/>
            <a:ext cx="10515600" cy="53206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ja-JP" altLang="en-US" dirty="0"/>
              <a:t>ききます　</a:t>
            </a:r>
            <a:r>
              <a:rPr lang="en-CA" altLang="ja-JP" dirty="0"/>
              <a:t>to listen, to hear</a:t>
            </a:r>
          </a:p>
          <a:p>
            <a:pPr marL="0" indent="0">
              <a:buNone/>
            </a:pPr>
            <a:r>
              <a:rPr lang="en-CA" altLang="ja-JP" dirty="0">
                <a:sym typeface="Wingdings" panose="05000000000000000000" pitchFamily="2" charset="2"/>
              </a:rPr>
              <a:t></a:t>
            </a:r>
            <a:r>
              <a:rPr lang="ja-JP" altLang="en-US" dirty="0">
                <a:sym typeface="Wingdings" panose="05000000000000000000" pitchFamily="2" charset="2"/>
              </a:rPr>
              <a:t>おんがくを　ききます。</a:t>
            </a:r>
            <a:endParaRPr lang="en-CA" altLang="ja-JP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のみます　</a:t>
            </a:r>
            <a:r>
              <a:rPr lang="en-CA" altLang="ja-JP" dirty="0"/>
              <a:t>to drink</a:t>
            </a:r>
          </a:p>
          <a:p>
            <a:pPr marL="0" indent="0">
              <a:buNone/>
            </a:pPr>
            <a:r>
              <a:rPr lang="en-CA" altLang="ja-JP" dirty="0">
                <a:sym typeface="Wingdings" panose="05000000000000000000" pitchFamily="2" charset="2"/>
              </a:rPr>
              <a:t></a:t>
            </a:r>
            <a:r>
              <a:rPr lang="ja-JP" altLang="en-US" dirty="0">
                <a:sym typeface="Wingdings" panose="05000000000000000000" pitchFamily="2" charset="2"/>
              </a:rPr>
              <a:t>コーヒーを　のみます。</a:t>
            </a:r>
            <a:endParaRPr lang="en-CA" altLang="ja-JP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ja-JP" altLang="en-US" dirty="0"/>
              <a:t>はなします　</a:t>
            </a:r>
            <a:r>
              <a:rPr lang="en-CA" altLang="ja-JP" dirty="0"/>
              <a:t>to speak, to talk</a:t>
            </a:r>
          </a:p>
          <a:p>
            <a:pPr marL="0" indent="0">
              <a:buNone/>
            </a:pPr>
            <a:r>
              <a:rPr lang="en-CA" dirty="0">
                <a:sym typeface="Wingdings" panose="05000000000000000000" pitchFamily="2" charset="2"/>
              </a:rPr>
              <a:t></a:t>
            </a:r>
            <a:r>
              <a:rPr lang="ja-JP" altLang="en-US" dirty="0">
                <a:sym typeface="Wingdings" panose="05000000000000000000" pitchFamily="2" charset="2"/>
              </a:rPr>
              <a:t>にほんごを　はなします。</a:t>
            </a:r>
            <a:endParaRPr lang="en-CA" altLang="ja-JP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CA" altLang="ja-JP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ja-JP" altLang="en-US" dirty="0">
                <a:sym typeface="Wingdings" panose="05000000000000000000" pitchFamily="2" charset="2"/>
              </a:rPr>
              <a:t>よみます　</a:t>
            </a:r>
            <a:r>
              <a:rPr lang="en-CA" altLang="ja-JP" dirty="0">
                <a:sym typeface="Wingdings" panose="05000000000000000000" pitchFamily="2" charset="2"/>
              </a:rPr>
              <a:t>to read</a:t>
            </a:r>
          </a:p>
          <a:p>
            <a:pPr marL="0" indent="0">
              <a:buNone/>
            </a:pPr>
            <a:r>
              <a:rPr lang="en-CA" altLang="ja-JP" dirty="0">
                <a:sym typeface="Wingdings" panose="05000000000000000000" pitchFamily="2" charset="2"/>
              </a:rPr>
              <a:t></a:t>
            </a:r>
            <a:r>
              <a:rPr lang="ja-JP" altLang="en-US" dirty="0">
                <a:sym typeface="Wingdings" panose="05000000000000000000" pitchFamily="2" charset="2"/>
              </a:rPr>
              <a:t>ほんを　よみます。</a:t>
            </a:r>
            <a:endParaRPr lang="en-CA" altLang="ja-JP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CA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89431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838200" y="319314"/>
            <a:ext cx="10515600" cy="4581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36491"/>
            <a:ext cx="10515600" cy="61972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ja-JP" altLang="en-US" dirty="0"/>
              <a:t>たべます　</a:t>
            </a:r>
            <a:r>
              <a:rPr lang="en-CA" altLang="ja-JP" dirty="0"/>
              <a:t>to eat</a:t>
            </a:r>
          </a:p>
          <a:p>
            <a:pPr marL="0" indent="0">
              <a:buNone/>
            </a:pPr>
            <a:r>
              <a:rPr lang="en-CA" altLang="ja-JP" dirty="0">
                <a:sym typeface="Wingdings" panose="05000000000000000000" pitchFamily="2" charset="2"/>
              </a:rPr>
              <a:t></a:t>
            </a:r>
            <a:r>
              <a:rPr lang="ja-JP" altLang="en-US" dirty="0">
                <a:sym typeface="Wingdings" panose="05000000000000000000" pitchFamily="2" charset="2"/>
              </a:rPr>
              <a:t>ハンバーガーを　たべます。</a:t>
            </a:r>
            <a:endParaRPr lang="en-CA" altLang="ja-JP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みます　　</a:t>
            </a:r>
            <a:r>
              <a:rPr lang="en-CA" altLang="ja-JP" dirty="0"/>
              <a:t>to see, to watch</a:t>
            </a:r>
          </a:p>
          <a:p>
            <a:pPr marL="0" indent="0">
              <a:buNone/>
            </a:pPr>
            <a:r>
              <a:rPr lang="en-CA" altLang="ja-JP" dirty="0">
                <a:sym typeface="Wingdings" panose="05000000000000000000" pitchFamily="2" charset="2"/>
              </a:rPr>
              <a:t></a:t>
            </a:r>
            <a:r>
              <a:rPr lang="ja-JP" altLang="en-US" dirty="0"/>
              <a:t>えいがを　みます。</a:t>
            </a:r>
            <a:endParaRPr lang="en-CA" altLang="ja-JP" dirty="0"/>
          </a:p>
          <a:p>
            <a:pPr marL="0" indent="0">
              <a:buNone/>
            </a:pP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します　　</a:t>
            </a:r>
            <a:r>
              <a:rPr lang="en-CA" altLang="ja-JP" dirty="0"/>
              <a:t>to do</a:t>
            </a:r>
          </a:p>
          <a:p>
            <a:pPr marL="0" indent="0">
              <a:buNone/>
            </a:pPr>
            <a:r>
              <a:rPr lang="en-CA" altLang="ja-JP" dirty="0">
                <a:sym typeface="Wingdings" panose="05000000000000000000" pitchFamily="2" charset="2"/>
              </a:rPr>
              <a:t></a:t>
            </a:r>
            <a:r>
              <a:rPr lang="ja-JP" altLang="en-US" dirty="0"/>
              <a:t>ゲームを　します。</a:t>
            </a:r>
            <a:endParaRPr lang="en-CA" altLang="ja-JP" dirty="0"/>
          </a:p>
          <a:p>
            <a:pPr marL="0" indent="0">
              <a:buNone/>
            </a:pP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べんきょうします　</a:t>
            </a:r>
            <a:r>
              <a:rPr lang="en-CA" altLang="ja-JP" dirty="0"/>
              <a:t>to study</a:t>
            </a:r>
          </a:p>
          <a:p>
            <a:pPr marL="0" indent="0">
              <a:buNone/>
            </a:pPr>
            <a:r>
              <a:rPr lang="en-CA" altLang="ja-JP" dirty="0">
                <a:sym typeface="Wingdings" panose="05000000000000000000" pitchFamily="2" charset="2"/>
              </a:rPr>
              <a:t></a:t>
            </a:r>
            <a:r>
              <a:rPr lang="ja-JP" altLang="en-US" dirty="0"/>
              <a:t>にほんごを　べんきょうします。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sz="3200" dirty="0"/>
              <a:t>　</a:t>
            </a:r>
            <a:endParaRPr lang="en-CA" altLang="ja-JP" sz="3200" dirty="0"/>
          </a:p>
          <a:p>
            <a:pPr marL="0" indent="0">
              <a:buNone/>
            </a:pPr>
            <a:r>
              <a:rPr lang="ja-JP" altLang="en-US" dirty="0"/>
              <a:t>　　　　　　　　　　　　　　　　　</a:t>
            </a:r>
            <a:r>
              <a:rPr lang="en-US" dirty="0"/>
              <a:t>Noun</a:t>
            </a:r>
            <a:r>
              <a:rPr lang="ja-JP" altLang="en-US" dirty="0">
                <a:solidFill>
                  <a:srgbClr val="FF0000"/>
                </a:solidFill>
              </a:rPr>
              <a:t>を </a:t>
            </a:r>
            <a:r>
              <a:rPr lang="en-US" altLang="ja-JP" dirty="0"/>
              <a:t>V</a:t>
            </a:r>
            <a:r>
              <a:rPr lang="ja-JP" altLang="en-US" dirty="0"/>
              <a:t>ます。　お</a:t>
            </a:r>
            <a:r>
              <a:rPr lang="en-US" altLang="ja-JP"/>
              <a:t>×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　                   “を” </a:t>
            </a:r>
            <a:r>
              <a:rPr lang="en-CA" altLang="ja-JP" dirty="0"/>
              <a:t>indicates</a:t>
            </a:r>
            <a:r>
              <a:rPr lang="en-US" altLang="ja-JP" dirty="0"/>
              <a:t> direct object</a:t>
            </a:r>
            <a:endParaRPr lang="en-CA" altLang="ja-JP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470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9F45F-233B-485C-9CEA-60C38E71A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41312"/>
          </a:xfrm>
        </p:spPr>
        <p:txBody>
          <a:bodyPr>
            <a:normAutofit fontScale="90000"/>
          </a:bodyPr>
          <a:lstStyle/>
          <a:p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9C2253-A47C-4C27-9253-8658A640D9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83771"/>
            <a:ext cx="10515600" cy="5709102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きく　→　ききます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のむ　→　のみます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はなす　→　はなします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よむ　→　よみます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たべる　→　たべます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みる　→　みます　　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する　→　します</a:t>
            </a:r>
            <a:endParaRPr lang="en-CA" altLang="ja-JP" dirty="0"/>
          </a:p>
          <a:p>
            <a:pPr marL="0" indent="0">
              <a:buNone/>
            </a:pPr>
            <a:r>
              <a:rPr lang="ja-JP" altLang="en-US" dirty="0"/>
              <a:t>べんきょうする　→　べんきょうします</a:t>
            </a:r>
            <a:endParaRPr lang="en-CA" altLang="ja-JP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US" dirty="0"/>
              <a:t>These verbs all take “direct objects”, </a:t>
            </a:r>
            <a:r>
              <a:rPr lang="en-US" altLang="ja-JP" dirty="0"/>
              <a:t>things that are directly involved in, or affected by, the event.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46670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02434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04193"/>
            <a:ext cx="10515600" cy="5472770"/>
          </a:xfrm>
        </p:spPr>
        <p:txBody>
          <a:bodyPr/>
          <a:lstStyle/>
          <a:p>
            <a:pPr marL="0" indent="0">
              <a:buNone/>
            </a:pPr>
            <a:r>
              <a:rPr lang="en-US" altLang="ja-JP" dirty="0"/>
              <a:t>Question</a:t>
            </a:r>
          </a:p>
          <a:p>
            <a:pPr marL="0" indent="0">
              <a:buNone/>
            </a:pPr>
            <a:r>
              <a:rPr lang="ja-JP" altLang="en-US" dirty="0"/>
              <a:t>ーを</a:t>
            </a:r>
            <a:r>
              <a:rPr lang="en-US" altLang="ja-JP" dirty="0"/>
              <a:t>V</a:t>
            </a:r>
            <a:r>
              <a:rPr lang="ja-JP" altLang="en-US" dirty="0"/>
              <a:t>ますか。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Answers</a:t>
            </a:r>
            <a:r>
              <a:rPr lang="ja-JP" altLang="en-US" dirty="0"/>
              <a:t>　　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はい、（－を）</a:t>
            </a:r>
            <a:r>
              <a:rPr lang="en-US" altLang="ja-JP" dirty="0"/>
              <a:t>V</a:t>
            </a:r>
            <a:r>
              <a:rPr lang="ja-JP" altLang="en-US" dirty="0"/>
              <a:t>ます。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いいえ、</a:t>
            </a:r>
            <a:r>
              <a:rPr lang="en-US" altLang="ja-JP" dirty="0"/>
              <a:t>(</a:t>
            </a:r>
            <a:r>
              <a:rPr lang="ja-JP" altLang="en-US" dirty="0"/>
              <a:t>－を</a:t>
            </a:r>
            <a:r>
              <a:rPr lang="en-US" altLang="ja-JP" dirty="0"/>
              <a:t>)V</a:t>
            </a:r>
            <a:r>
              <a:rPr lang="ja-JP" altLang="en-US" dirty="0"/>
              <a:t>ません。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656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94269"/>
            <a:ext cx="10515600" cy="1293341"/>
          </a:xfrm>
        </p:spPr>
        <p:txBody>
          <a:bodyPr>
            <a:normAutofit fontScale="90000"/>
          </a:bodyPr>
          <a:lstStyle/>
          <a:p>
            <a:r>
              <a:rPr lang="ja-JP" altLang="en-US" dirty="0"/>
              <a:t>　</a:t>
            </a:r>
            <a:r>
              <a:rPr lang="en-US" altLang="ja-JP" dirty="0"/>
              <a:t>Place</a:t>
            </a:r>
            <a:r>
              <a:rPr lang="ja-JP" altLang="en-US" sz="3600" dirty="0"/>
              <a:t>で　</a:t>
            </a:r>
            <a:r>
              <a:rPr lang="en-US" altLang="ja-JP" sz="3600" dirty="0"/>
              <a:t>V</a:t>
            </a:r>
            <a:r>
              <a:rPr lang="ja-JP" altLang="en-US" sz="3600" dirty="0"/>
              <a:t>ます</a:t>
            </a:r>
            <a:br>
              <a:rPr lang="en-US" altLang="ja-JP" sz="3600" dirty="0"/>
            </a:br>
            <a:r>
              <a:rPr lang="en-US" altLang="ja-JP" sz="3600" dirty="0"/>
              <a:t> </a:t>
            </a:r>
            <a:r>
              <a:rPr lang="ja-JP" altLang="en-US" sz="3600" dirty="0">
                <a:solidFill>
                  <a:srgbClr val="FF0000"/>
                </a:solidFill>
              </a:rPr>
              <a:t>で</a:t>
            </a:r>
            <a:r>
              <a:rPr lang="ja-JP" altLang="en-US" sz="3600" dirty="0"/>
              <a:t>：</a:t>
            </a:r>
            <a:r>
              <a:rPr lang="en-US" altLang="ja-JP" sz="3600" dirty="0"/>
              <a:t>the place where an action occurs.</a:t>
            </a:r>
            <a:br>
              <a:rPr lang="en-US" altLang="ja-JP" sz="3600" dirty="0"/>
            </a:br>
            <a:r>
              <a:rPr lang="ja-JP" altLang="en-US" sz="3600" dirty="0"/>
              <a:t>　</a:t>
            </a:r>
            <a:endParaRPr lang="en-US" sz="3600" dirty="0"/>
          </a:p>
        </p:txBody>
      </p:sp>
      <p:sp>
        <p:nvSpPr>
          <p:cNvPr id="4" name="Oval 3"/>
          <p:cNvSpPr/>
          <p:nvPr/>
        </p:nvSpPr>
        <p:spPr>
          <a:xfrm>
            <a:off x="3113903" y="4234249"/>
            <a:ext cx="4975654" cy="49427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ja-JP" dirty="0"/>
              <a:t>			</a:t>
            </a:r>
            <a:r>
              <a:rPr lang="ja-JP" altLang="en-US" dirty="0"/>
              <a:t>　　　　　</a:t>
            </a:r>
            <a:r>
              <a:rPr lang="ja-JP" altLang="en-US" sz="4000" dirty="0"/>
              <a:t>　で</a:t>
            </a:r>
            <a:r>
              <a:rPr lang="en-US" altLang="ja-JP" dirty="0"/>
              <a:t>			</a:t>
            </a:r>
            <a:endParaRPr lang="en-US" dirty="0"/>
          </a:p>
        </p:txBody>
      </p:sp>
      <p:pic>
        <p:nvPicPr>
          <p:cNvPr id="8" name="Picture 2" descr="【透過ＰＮＧ】勉強する中学生　夏服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823" y="2833816"/>
            <a:ext cx="2776150" cy="153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462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3220</TotalTime>
  <Words>1597</Words>
  <Application>Microsoft Office PowerPoint</Application>
  <PresentationFormat>Widescreen</PresentationFormat>
  <Paragraphs>210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Calibri Light</vt:lpstr>
      <vt:lpstr>Calibri</vt:lpstr>
      <vt:lpstr>Arial</vt:lpstr>
      <vt:lpstr>Office Theme</vt:lpstr>
      <vt:lpstr>Verbs</vt:lpstr>
      <vt:lpstr>Verbs</vt:lpstr>
      <vt:lpstr>ますform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　Placeで　Vます  で：the place where an action occurs. 　</vt:lpstr>
      <vt:lpstr>PowerPoint Presentation</vt:lpstr>
      <vt:lpstr>に　Vます。 １.　に：the time at which an event takes place </vt:lpstr>
      <vt:lpstr>PowerPoint Presentation</vt:lpstr>
      <vt:lpstr>PowerPoint Presentation</vt:lpstr>
      <vt:lpstr>PowerPoint Presentation</vt:lpstr>
      <vt:lpstr>Word order</vt:lpstr>
      <vt:lpstr>Question Sentences　</vt:lpstr>
      <vt:lpstr>Question word:</vt:lpstr>
      <vt:lpstr>PowerPoint Presentation</vt:lpstr>
      <vt:lpstr>Question sentence</vt:lpstr>
      <vt:lpstr>PowerPoint Presentation</vt:lpstr>
      <vt:lpstr>PowerPoint Presentation</vt:lpstr>
    </vt:vector>
  </TitlesOfParts>
  <Company>University of Saskatchewan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Krasznai, Izumi</dc:creator>
  <cp:lastModifiedBy>Adachi, Izumi</cp:lastModifiedBy>
  <cp:revision>104</cp:revision>
  <dcterms:created xsi:type="dcterms:W3CDTF">2015-05-12T20:50:56Z</dcterms:created>
  <dcterms:modified xsi:type="dcterms:W3CDTF">2021-10-08T19:05:09Z</dcterms:modified>
</cp:coreProperties>
</file>